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06" r:id="rId2"/>
    <p:sldId id="409" r:id="rId3"/>
    <p:sldId id="410" r:id="rId4"/>
    <p:sldId id="412" r:id="rId5"/>
    <p:sldId id="413" r:id="rId6"/>
    <p:sldId id="415" r:id="rId7"/>
    <p:sldId id="416" r:id="rId8"/>
    <p:sldId id="417" r:id="rId9"/>
    <p:sldId id="418" r:id="rId10"/>
    <p:sldId id="414" r:id="rId11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874">
          <p15:clr>
            <a:srgbClr val="A4A3A4"/>
          </p15:clr>
        </p15:guide>
        <p15:guide id="2" orient="horz" pos="1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>
          <p15:clr>
            <a:srgbClr val="A4A3A4"/>
          </p15:clr>
        </p15:guide>
        <p15:guide id="2" pos="32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9C"/>
    <a:srgbClr val="F08230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24" autoAdjust="0"/>
    <p:restoredTop sz="96327" autoAdjust="0"/>
  </p:normalViewPr>
  <p:slideViewPr>
    <p:cSldViewPr snapToGrid="0" snapToObjects="1">
      <p:cViewPr varScale="1">
        <p:scale>
          <a:sx n="110" d="100"/>
          <a:sy n="110" d="100"/>
        </p:scale>
        <p:origin x="1768" y="168"/>
      </p:cViewPr>
      <p:guideLst>
        <p:guide pos="7874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8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13.02.21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13.02.21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de-DE" sz="3530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>
            <a:fillRect/>
          </a:stretch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5pPr>
            <a:lvl6pPr marL="1506855" indent="-253365">
              <a:buFont typeface="Wingdings" panose="05000000000000000000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anose="05000000000000000000" pitchFamily="2" charset="2"/>
              <a:buChar char="§"/>
              <a:defRPr sz="2800"/>
            </a:lvl1pPr>
            <a:lvl2pPr marL="506730" indent="-253365">
              <a:buFont typeface="Wingdings" panose="05000000000000000000" pitchFamily="2" charset="2"/>
              <a:buChar char="§"/>
              <a:defRPr sz="2520"/>
            </a:lvl2pPr>
            <a:lvl3pPr marL="760095" indent="-253365">
              <a:buFont typeface="Wingdings" panose="05000000000000000000" pitchFamily="2" charset="2"/>
              <a:buChar char="§"/>
              <a:defRPr sz="2520"/>
            </a:lvl3pPr>
            <a:lvl4pPr marL="1000125" indent="-240030">
              <a:buFont typeface="Wingdings" panose="05000000000000000000" pitchFamily="2" charset="2"/>
              <a:buChar char="§"/>
              <a:defRPr sz="2240"/>
            </a:lvl4pPr>
            <a:lvl5pPr marL="1253490" indent="-253365">
              <a:buFont typeface="Wingdings" panose="05000000000000000000" pitchFamily="2" charset="2"/>
              <a:buChar char="§"/>
              <a:defRPr sz="2240"/>
            </a:lvl5pPr>
            <a:lvl6pPr marL="1253490" indent="0" defTabSz="1506855">
              <a:buFont typeface="Wingdings" panose="05000000000000000000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13.02.21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5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7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5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7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02A076-8964-D64A-B686-B606C32CC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b="6382"/>
          <a:stretch/>
        </p:blipFill>
        <p:spPr>
          <a:xfrm>
            <a:off x="145185" y="2156143"/>
            <a:ext cx="12105672" cy="67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Agena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Graph Blind Source Separation </a:t>
            </a:r>
            <a:r>
              <a:rPr lang="de-DE" dirty="0" err="1">
                <a:solidFill>
                  <a:schemeClr val="accent5"/>
                </a:solidFill>
              </a:rPr>
              <a:t>results</a:t>
            </a:r>
            <a:endParaRPr lang="de-DE" dirty="0">
              <a:solidFill>
                <a:schemeClr val="accent5"/>
              </a:solidFill>
            </a:endParaRP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Summary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major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outcomes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Problems and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future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research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5" name="Textfeld 25"/>
          <p:cNvSpPr txBox="1">
            <a:spLocks noGrp="1"/>
          </p:cNvSpPr>
          <p:nvPr>
            <p:ph type="sldNum" sz="quarter" idx="2"/>
          </p:nvPr>
        </p:nvSpPr>
        <p:spPr>
          <a:xfrm>
            <a:off x="351156" y="9276877"/>
            <a:ext cx="127001" cy="185100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/>
              <a:t>Motivation</a:t>
            </a:r>
            <a:br>
              <a:rPr sz="3200"/>
            </a:br>
            <a:r>
              <a:rPr sz="240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3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4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167949" y="7656079"/>
            <a:ext cx="157028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t> EEG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789285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</a:t>
            </a:r>
            <a:r>
              <a:rPr lang="en-US" sz="3200" dirty="0" err="1"/>
              <a:t>Seperation</a:t>
            </a:r>
            <a:r>
              <a:rPr lang="en-US" sz="3200" dirty="0"/>
              <a:t>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15" y="2127478"/>
            <a:ext cx="10665570" cy="65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2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</a:t>
            </a:r>
            <a:r>
              <a:rPr lang="en-US" sz="3200" dirty="0" err="1"/>
              <a:t>Seperation</a:t>
            </a:r>
            <a:r>
              <a:rPr lang="en-US" sz="3200" dirty="0"/>
              <a:t>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73505" y="2652150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</a:t>
            </a:r>
            <a:r>
              <a:rPr lang="en-US" sz="3200" dirty="0" err="1"/>
              <a:t>Saperation</a:t>
            </a:r>
            <a:r>
              <a:rPr lang="en-US" sz="3200" dirty="0"/>
              <a:t>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073505" y="2652150"/>
            <a:ext cx="565907" cy="5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</a:t>
            </a:r>
            <a:r>
              <a:rPr lang="en-US" sz="3200" dirty="0" err="1"/>
              <a:t>Seperation</a:t>
            </a:r>
            <a:r>
              <a:rPr lang="en-US" sz="3200" dirty="0"/>
              <a:t>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140825" y="7971759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626456" y="8236781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Source </a:t>
            </a:r>
            <a:r>
              <a:rPr lang="de-DE" sz="2000" b="1" dirty="0" err="1"/>
              <a:t>Seperation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034245" y="2358660"/>
            <a:ext cx="565907" cy="5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</a:t>
            </a:r>
            <a:r>
              <a:rPr lang="en-US" sz="3200" dirty="0" err="1"/>
              <a:t>Seperation</a:t>
            </a:r>
            <a:r>
              <a:rPr lang="en-US" sz="3200" dirty="0"/>
              <a:t>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1791877" y="7931163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44443" y="2366401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Overlay</a:t>
            </a:r>
            <a:r>
              <a:rPr lang="de-DE" sz="2000" b="1" dirty="0">
                <a:solidFill>
                  <a:srgbClr val="005C9C"/>
                </a:solidFill>
              </a:rPr>
              <a:t> </a:t>
            </a:r>
            <a:r>
              <a:rPr lang="de-DE" sz="2000" b="1" dirty="0" err="1">
                <a:solidFill>
                  <a:srgbClr val="005C9C"/>
                </a:solidFill>
              </a:rPr>
              <a:t>of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34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s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9677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</a:p>
            </p:txBody>
          </p:sp>
        </mc:Choice>
        <mc:Fallback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10000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DF0A4AA1-2592-F64C-8C47-23B407E42D32}"/>
                  </a:ext>
                </a:extLst>
              </p:cNvPr>
              <p:cNvSpPr/>
              <p:nvPr/>
            </p:nvSpPr>
            <p:spPr>
              <a:xfrm>
                <a:off x="441926" y="636521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smtClean="0">
                            <a:solidFill>
                              <a:schemeClr val="tx1"/>
                            </a:solidFill>
                          </a:rPr>
                        </m:ctrlPr>
                      </m:sSubSupPr>
                      <m:e>
                        <m:r>
                          <a:rPr lang="de-DE" sz="1800">
                            <a:solidFill>
                              <a:schemeClr val="tx1"/>
                            </a:solidFill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Sample</m:t>
                        </m:r>
                      </m:sup>
                    </m:sSubSup>
                    <m:r>
                      <a:rPr lang="de-DE" sz="1800">
                        <a:solidFill>
                          <a:schemeClr val="tx1"/>
                        </a:solidFill>
                      </a:rPr>
                      <m:t> ∈</m:t>
                    </m:r>
                    <m:sSup>
                      <m:sSupPr>
                        <m:ctrlPr>
                          <a:rPr lang="de-DE" sz="1800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>
                            <a:solidFill>
                              <a:schemeClr val="tx1"/>
                            </a:solidFill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N</m:t>
                        </m:r>
                        <m:r>
                          <a:rPr lang="de-DE" sz="1800">
                            <a:solidFill>
                              <a:schemeClr val="tx1"/>
                            </a:solidFill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N</m:t>
                        </m:r>
                      </m:sup>
                    </m:sSup>
                    <m:r>
                      <a:rPr lang="de-DE" sz="1800">
                        <a:solidFill>
                          <a:schemeClr val="tx1"/>
                        </a:solidFill>
                      </a:rPr>
                      <m:t>: 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 N dimensional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square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matrix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graph-autocorrelation</a:t>
                </a:r>
                <a:endParaRPr lang="de-DE" sz="1800" dirty="0">
                  <a:solidFill>
                    <a:schemeClr val="tx1"/>
                  </a:solidFill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>
                            <a:solidFill>
                              <a:schemeClr val="tx1"/>
                            </a:solidFill>
                          </a:rPr>
                        </m:ctrlPr>
                      </m:sSubSupPr>
                      <m:e>
                        <m:r>
                          <a:rPr lang="de-DE" sz="1800">
                            <a:solidFill>
                              <a:schemeClr val="tx1"/>
                            </a:solidFill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>
                            <a:solidFill>
                              <a:schemeClr val="tx1"/>
                            </a:solidFill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k</m:t>
                        </m:r>
                      </m:e>
                    </m:d>
                    <m:r>
                      <a:rPr lang="de-DE" sz="1800">
                        <a:solidFill>
                          <a:schemeClr val="tx1"/>
                        </a:solidFill>
                      </a:rPr>
                      <m:t> ∈</m:t>
                    </m:r>
                    <m:sSup>
                      <m:sSupPr>
                        <m:ctrlPr>
                          <a:rPr lang="de-DE" sz="1800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>
                            <a:solidFill>
                              <a:schemeClr val="tx1"/>
                            </a:solidFill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N</m:t>
                        </m:r>
                        <m:r>
                          <a:rPr lang="de-DE" sz="1800">
                            <a:solidFill>
                              <a:schemeClr val="tx1"/>
                            </a:solidFill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N</m:t>
                        </m:r>
                      </m:sup>
                    </m:sSup>
                    <m:r>
                      <a:rPr lang="de-DE" sz="1800">
                        <a:solidFill>
                          <a:schemeClr val="tx1"/>
                        </a:solidFill>
                      </a:rPr>
                      <m:t>: 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 N dimensional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square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matrix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graph-autocorrelation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for</a:t>
                </a:r>
                <a:r>
                  <a:rPr lang="de-DE" sz="1800" dirty="0">
                    <a:solidFill>
                      <a:schemeClr val="tx1"/>
                    </a:solidFill>
                  </a:rPr>
                  <a:t> k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graph-shifts</a:t>
                </a:r>
                <a:endParaRPr lang="de-DE" sz="1800" dirty="0">
                  <a:solidFill>
                    <a:schemeClr val="tx1"/>
                  </a:solidFill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800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a:rPr lang="de-DE" sz="1800">
                            <a:solidFill>
                              <a:schemeClr val="tx1"/>
                            </a:solidFill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k</m:t>
                        </m:r>
                      </m:sup>
                    </m:sSup>
                    <m:r>
                      <a:rPr lang="de-DE" sz="1800">
                        <a:solidFill>
                          <a:schemeClr val="tx1"/>
                        </a:solidFill>
                      </a:rPr>
                      <m:t>∈</m:t>
                    </m:r>
                    <m:sSup>
                      <m:sSupPr>
                        <m:ctrlPr>
                          <a:rPr lang="de-DE" sz="1800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>
                            <a:solidFill>
                              <a:schemeClr val="tx1"/>
                            </a:solidFill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N</m:t>
                        </m:r>
                        <m:r>
                          <a:rPr lang="de-DE" sz="1800">
                            <a:solidFill>
                              <a:schemeClr val="tx1"/>
                            </a:solidFill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tx1"/>
                            </a:solidFill>
                          </a:rPr>
                          <m:t>N</m:t>
                        </m:r>
                      </m:sup>
                    </m:sSup>
                    <m:r>
                      <a:rPr lang="de-DE" sz="1800">
                        <a:solidFill>
                          <a:schemeClr val="tx1"/>
                        </a:solidFill>
                      </a:rPr>
                      <m:t>: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k-th</a:t>
                </a:r>
                <a:r>
                  <a:rPr lang="de-DE" sz="1800" dirty="0">
                    <a:solidFill>
                      <a:schemeClr val="tx1"/>
                    </a:solidFill>
                  </a:rPr>
                  <a:t> power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Adjacency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matrix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corresponding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800" dirty="0">
                    <a:solidFill>
                      <a:schemeClr val="tx1"/>
                    </a:solidFill>
                  </a:rPr>
                  <a:t> k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shifts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along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graph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DF0A4AA1-2592-F64C-8C47-23B407E42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26" y="636521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053" t="-1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825533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285</Words>
  <Application>Microsoft Macintosh PowerPoint</Application>
  <PresentationFormat>A3-Papier (297 x 420 mm)</PresentationFormat>
  <Paragraphs>45</Paragraphs>
  <Slides>10</Slides>
  <Notes>0</Notes>
  <HiddenSlides>0</HiddenSlides>
  <MMClips>16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Cambria Math</vt:lpstr>
      <vt:lpstr>Charter Roman</vt:lpstr>
      <vt:lpstr>Systemschrift Normal</vt:lpstr>
      <vt:lpstr>Wingdings</vt:lpstr>
      <vt:lpstr>Präsentation - EMK</vt:lpstr>
      <vt:lpstr>Spatial Filtering for Source Separation in EEG Data</vt:lpstr>
      <vt:lpstr>Agena</vt:lpstr>
      <vt:lpstr>Motivation Challenge of Working with EEG Data</vt:lpstr>
      <vt:lpstr>The Concept of Source Seperation  Cocktail Party Problem</vt:lpstr>
      <vt:lpstr>The Concept of Source Seperation  Cocktail Party Problem</vt:lpstr>
      <vt:lpstr>The Concept of Source Saperation  Cocktail Party Problem</vt:lpstr>
      <vt:lpstr>The Concept of Source Seperation  Cocktail Party Problem</vt:lpstr>
      <vt:lpstr>The Concept of Source Seperation  Cocktail Party Problem</vt:lpstr>
      <vt:lpstr>The Concept of Source Separation  Cocktail Party Problem</vt:lpstr>
      <vt:lpstr>ICA Signal Reconstruction From Mixed Example Signals to Deconstructed Signals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1238</cp:revision>
  <cp:lastPrinted>2021-02-13T22:05:07Z</cp:lastPrinted>
  <dcterms:created xsi:type="dcterms:W3CDTF">2021-02-13T22:05:07Z</dcterms:created>
  <dcterms:modified xsi:type="dcterms:W3CDTF">2021-02-14T10:41:13Z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1031-3.1.1.5096</vt:lpwstr>
  </property>
</Properties>
</file>